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61" r:id="rId3"/>
    <p:sldId id="258" r:id="rId4"/>
    <p:sldId id="298" r:id="rId5"/>
    <p:sldId id="257" r:id="rId6"/>
    <p:sldId id="322" r:id="rId7"/>
    <p:sldId id="299" r:id="rId8"/>
    <p:sldId id="327" r:id="rId9"/>
    <p:sldId id="303" r:id="rId10"/>
    <p:sldId id="304" r:id="rId11"/>
    <p:sldId id="330" r:id="rId12"/>
    <p:sldId id="329" r:id="rId13"/>
    <p:sldId id="328" r:id="rId14"/>
    <p:sldId id="331" r:id="rId15"/>
    <p:sldId id="332" r:id="rId16"/>
    <p:sldId id="333" r:id="rId17"/>
    <p:sldId id="262" r:id="rId18"/>
    <p:sldId id="323" r:id="rId19"/>
    <p:sldId id="319" r:id="rId20"/>
    <p:sldId id="334" r:id="rId21"/>
    <p:sldId id="339" r:id="rId22"/>
    <p:sldId id="340" r:id="rId23"/>
    <p:sldId id="335" r:id="rId24"/>
    <p:sldId id="336" r:id="rId25"/>
    <p:sldId id="341" r:id="rId26"/>
    <p:sldId id="337" r:id="rId27"/>
    <p:sldId id="338" r:id="rId28"/>
    <p:sldId id="260" r:id="rId29"/>
    <p:sldId id="321" r:id="rId30"/>
    <p:sldId id="285" r:id="rId31"/>
    <p:sldId id="34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8B2E"/>
    <a:srgbClr val="6F7071"/>
    <a:srgbClr val="B48B61"/>
    <a:srgbClr val="595347"/>
    <a:srgbClr val="D9D8D5"/>
    <a:srgbClr val="FD9401"/>
    <a:srgbClr val="FC915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206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twoicefish-secu.tistory.com/10" TargetMode="External"/><Relationship Id="rId3" Type="http://schemas.openxmlformats.org/officeDocument/2006/relationships/hyperlink" Target="https://answers.unity.com/questions/977363/how-do-i-toggle-the-visibility-of-an-object.html" TargetMode="External"/><Relationship Id="rId7" Type="http://schemas.openxmlformats.org/officeDocument/2006/relationships/hyperlink" Target="https://stackoverflow.com/questions/53997013/instantiate-object-only-once-on-game-start-unity-3d" TargetMode="External"/><Relationship Id="rId2" Type="http://schemas.openxmlformats.org/officeDocument/2006/relationships/hyperlink" Target="https://potatofolio.tistory.com/2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project/kateu-maikeurogeim" TargetMode="External"/><Relationship Id="rId5" Type="http://schemas.openxmlformats.org/officeDocument/2006/relationships/hyperlink" Target="https://fiftiesstudy.tistory.com/228" TargetMode="External"/><Relationship Id="rId10" Type="http://schemas.openxmlformats.org/officeDocument/2006/relationships/hyperlink" Target="https://www.youtube.com/watch?v=WkMM7Uu2AoA&amp;list=PLO-mt5Iu5TeYkrBzWKuTCl6IUm_bA6BKy&amp;index=2" TargetMode="External"/><Relationship Id="rId4" Type="http://schemas.openxmlformats.org/officeDocument/2006/relationships/hyperlink" Target="https://answers.unity.com/questions/1159138/playing-audio-on-collision.html" TargetMode="External"/><Relationship Id="rId9" Type="http://schemas.openxmlformats.org/officeDocument/2006/relationships/hyperlink" Target="https://answers.unity.com/questions/209573/how-to-change-material-color-of-an-object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nj3j3/gameprogramming.gi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PT 배경으로 쓰기 좋은 이미지(컴퓨터/책상/업무 이미지) : 네이버 블로그">
            <a:extLst>
              <a:ext uri="{FF2B5EF4-FFF2-40B4-BE49-F238E27FC236}">
                <a16:creationId xmlns:a16="http://schemas.microsoft.com/office/drawing/2014/main" id="{FBEF5E7F-0BF1-7E6E-11E3-09B6C321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711" y="0"/>
            <a:ext cx="13348906" cy="68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DACE6-738D-4516-BBD7-033BF415A52D}"/>
              </a:ext>
            </a:extLst>
          </p:cNvPr>
          <p:cNvSpPr txBox="1"/>
          <p:nvPr/>
        </p:nvSpPr>
        <p:spPr>
          <a:xfrm>
            <a:off x="4845919" y="2992858"/>
            <a:ext cx="6731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게임 프로그래밍 발표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ED38B-4241-BFE7-5ABC-B5F294533A85}"/>
              </a:ext>
            </a:extLst>
          </p:cNvPr>
          <p:cNvSpPr txBox="1"/>
          <p:nvPr/>
        </p:nvSpPr>
        <p:spPr>
          <a:xfrm>
            <a:off x="7756170" y="4898454"/>
            <a:ext cx="4435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5">
                    <a:lumMod val="50000"/>
                  </a:schemeClr>
                </a:solidFill>
                <a:latin typeface="+mj-lt"/>
              </a:rPr>
              <a:t>2020575063 </a:t>
            </a:r>
            <a:r>
              <a:rPr lang="ko-KR" altLang="en-US" sz="4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주병규</a:t>
            </a:r>
          </a:p>
        </p:txBody>
      </p:sp>
    </p:spTree>
    <p:extLst>
      <p:ext uri="{BB962C8B-B14F-4D97-AF65-F5344CB8AC3E}">
        <p14:creationId xmlns:p14="http://schemas.microsoft.com/office/powerpoint/2010/main" val="59778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01"/>
    </mc:Choice>
    <mc:Fallback xmlns="">
      <p:transition advTm="108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840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구체적인 프로그램 모습 및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196247" y="186603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1061630" y="1357565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Play 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1061630" y="2095869"/>
            <a:ext cx="4814883" cy="12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체크 포인트입니다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지나가면 화면에 체크포인트를 지났음을 알려주는 사운드가 들리며 </a:t>
            </a:r>
            <a:r>
              <a:rPr lang="en-US" altLang="ko-KR" sz="1600" spc="-150" dirty="0"/>
              <a:t>UI</a:t>
            </a:r>
            <a:r>
              <a:rPr lang="ko-KR" altLang="en-US" sz="1600" spc="-150" dirty="0"/>
              <a:t>에 표시되게 됩니다</a:t>
            </a:r>
            <a:r>
              <a:rPr lang="en-US" altLang="ko-KR" sz="1600" spc="-15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08EB1B-11CF-5E28-8E3D-D3E9CEC1EBCE}"/>
              </a:ext>
            </a:extLst>
          </p:cNvPr>
          <p:cNvCxnSpPr>
            <a:cxnSpLocks/>
          </p:cNvCxnSpPr>
          <p:nvPr/>
        </p:nvCxnSpPr>
        <p:spPr>
          <a:xfrm>
            <a:off x="5957793" y="1229360"/>
            <a:ext cx="0" cy="534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0D3769-2F8A-6F9E-A8D8-10D5BF85AF7A}"/>
              </a:ext>
            </a:extLst>
          </p:cNvPr>
          <p:cNvSpPr txBox="1"/>
          <p:nvPr/>
        </p:nvSpPr>
        <p:spPr>
          <a:xfrm>
            <a:off x="715513" y="5319421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&gt;&gt;</a:t>
            </a:r>
            <a:r>
              <a:rPr lang="ko-KR" altLang="en-US" dirty="0"/>
              <a:t>체크포인트의 남은 개수와 총 개수를 보여주는 </a:t>
            </a:r>
            <a:r>
              <a:rPr lang="en-US" altLang="ko-KR" dirty="0"/>
              <a:t>UI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0CA271-0F91-F6B6-FCEA-7F2B50DE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716" y="2238993"/>
            <a:ext cx="4356346" cy="30804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2DF61F5-7116-9CC9-3740-C8F0165F9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3" y="4180586"/>
            <a:ext cx="3445774" cy="8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840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구체적인 프로그램 모습 및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196247" y="186603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1061630" y="1357565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Play 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1061630" y="2095869"/>
            <a:ext cx="4814883" cy="12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마지막 체크 포인트입니다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모든 체크 포인트들을 모두 먹은 후에 지나가야 인정이 되며 게임을 성공적으로 승리할 수 있게 됩니다</a:t>
            </a:r>
            <a:r>
              <a:rPr lang="en-US" altLang="ko-KR" sz="1600" spc="-15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08EB1B-11CF-5E28-8E3D-D3E9CEC1EBCE}"/>
              </a:ext>
            </a:extLst>
          </p:cNvPr>
          <p:cNvCxnSpPr>
            <a:cxnSpLocks/>
          </p:cNvCxnSpPr>
          <p:nvPr/>
        </p:nvCxnSpPr>
        <p:spPr>
          <a:xfrm>
            <a:off x="5957793" y="1229360"/>
            <a:ext cx="0" cy="534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D5BF3C3-6570-3B06-D3D4-45A57913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780" y="2329202"/>
            <a:ext cx="4465707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9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840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구체적인 프로그램 모습 및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196247" y="186603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1061630" y="1357565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Play 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1061630" y="2095869"/>
            <a:ext cx="4814883" cy="12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시간 제한입니다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처음  주어주는 시간은 </a:t>
            </a:r>
            <a:r>
              <a:rPr lang="en-US" altLang="ko-KR" sz="1600" spc="-150" dirty="0"/>
              <a:t>1</a:t>
            </a:r>
            <a:r>
              <a:rPr lang="ko-KR" altLang="en-US" sz="1600" spc="-150" dirty="0"/>
              <a:t>분입니다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체크포인트를 지날 수 </a:t>
            </a:r>
            <a:r>
              <a:rPr lang="en-US" altLang="ko-KR" sz="1600" spc="-150" dirty="0"/>
              <a:t>5</a:t>
            </a:r>
            <a:r>
              <a:rPr lang="ko-KR" altLang="en-US" sz="1600" spc="-150" dirty="0"/>
              <a:t>초에 시간이 늘어납니다</a:t>
            </a:r>
            <a:r>
              <a:rPr lang="en-US" altLang="ko-KR" sz="1600" spc="-15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08EB1B-11CF-5E28-8E3D-D3E9CEC1EBCE}"/>
              </a:ext>
            </a:extLst>
          </p:cNvPr>
          <p:cNvCxnSpPr>
            <a:cxnSpLocks/>
          </p:cNvCxnSpPr>
          <p:nvPr/>
        </p:nvCxnSpPr>
        <p:spPr>
          <a:xfrm>
            <a:off x="5957793" y="1229360"/>
            <a:ext cx="0" cy="534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53098C1-4A5A-8353-95BD-500A8D4B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615" y="1987802"/>
            <a:ext cx="3164061" cy="101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9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840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구체적인 프로그램 모습 및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196247" y="186603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1061630" y="1357565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Play 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1061630" y="2095869"/>
            <a:ext cx="4814883" cy="21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첫번째 장애물 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좌우로 움직이며 플레이어의 진로를 방해하며 충돌 시 효과음과 함께 플레이어가 조금 뒤로 물러나게 됩니다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하지만 충돌했다 해도 남은 시간에는  영향을 주지 않습니다</a:t>
            </a:r>
            <a:r>
              <a:rPr lang="en-US" altLang="ko-KR" sz="1600" spc="-15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08EB1B-11CF-5E28-8E3D-D3E9CEC1EBCE}"/>
              </a:ext>
            </a:extLst>
          </p:cNvPr>
          <p:cNvCxnSpPr>
            <a:cxnSpLocks/>
          </p:cNvCxnSpPr>
          <p:nvPr/>
        </p:nvCxnSpPr>
        <p:spPr>
          <a:xfrm>
            <a:off x="5957793" y="1229360"/>
            <a:ext cx="0" cy="534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B2D34C1-CE4E-F71F-9167-AE4B4ED7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019" y="2095869"/>
            <a:ext cx="3109229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9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840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구체적인 프로그램 모습 및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196247" y="186603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1061630" y="1357565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Play 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1061630" y="2095869"/>
            <a:ext cx="4814883" cy="1547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두번째 장애물 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좌우로 움직이지는 않지만 효과음과 함께 제한 시간이  </a:t>
            </a:r>
            <a:r>
              <a:rPr lang="en-US" altLang="ko-KR" sz="1600" spc="-150" dirty="0"/>
              <a:t>10</a:t>
            </a:r>
            <a:r>
              <a:rPr lang="ko-KR" altLang="en-US" sz="1600" spc="-150" dirty="0"/>
              <a:t>초 줄어들게 됩니다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충돌하였다 해도 플레이어가 뒤로 물러나지 않습니다</a:t>
            </a:r>
            <a:r>
              <a:rPr lang="en-US" altLang="ko-KR" sz="1600" spc="-15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08EB1B-11CF-5E28-8E3D-D3E9CEC1EBCE}"/>
              </a:ext>
            </a:extLst>
          </p:cNvPr>
          <p:cNvCxnSpPr>
            <a:cxnSpLocks/>
          </p:cNvCxnSpPr>
          <p:nvPr/>
        </p:nvCxnSpPr>
        <p:spPr>
          <a:xfrm>
            <a:off x="5957793" y="1229360"/>
            <a:ext cx="0" cy="534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783CB1E-4EDA-2342-7790-9B86AFDE7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062" y="2095869"/>
            <a:ext cx="4683810" cy="31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2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840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구체적인 프로그램 모습 및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196247" y="186603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1061630" y="1357565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Play 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1061630" y="2095869"/>
            <a:ext cx="4814883" cy="1547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/>
              <a:t>부스터입니다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이 위로 플레이어가 지나갈 시 플레이어의 속도가 일시적으로 증가하게 됩니다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이는 한번만 적용되며 밟은 뒤에는 사라지게 됩니다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</a:t>
            </a:r>
            <a:endParaRPr lang="en-US" altLang="ko-KR" sz="1600" spc="-1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08EB1B-11CF-5E28-8E3D-D3E9CEC1EBCE}"/>
              </a:ext>
            </a:extLst>
          </p:cNvPr>
          <p:cNvCxnSpPr>
            <a:cxnSpLocks/>
          </p:cNvCxnSpPr>
          <p:nvPr/>
        </p:nvCxnSpPr>
        <p:spPr>
          <a:xfrm>
            <a:off x="5957793" y="1229360"/>
            <a:ext cx="0" cy="534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82A22B7-DA5D-91D2-52C8-72ACAF7C0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42" y="2095869"/>
            <a:ext cx="3764606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840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구체적인 프로그램 모습 및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196247" y="186603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1061630" y="1357565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Play 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1061630" y="2095869"/>
            <a:ext cx="4814883" cy="1547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엔딩 화면입니다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이겼을 때의 화면과 졌을 때의 화면 </a:t>
            </a:r>
            <a:r>
              <a:rPr lang="en-US" altLang="ko-KR" sz="1600" spc="-150" dirty="0"/>
              <a:t>2</a:t>
            </a:r>
            <a:r>
              <a:rPr lang="ko-KR" altLang="en-US" sz="1600" spc="-150" dirty="0"/>
              <a:t>가지가 존재하며 </a:t>
            </a:r>
            <a:r>
              <a:rPr lang="en-US" altLang="ko-KR" sz="1600" spc="-150" dirty="0"/>
              <a:t>“Menu” </a:t>
            </a:r>
            <a:r>
              <a:rPr lang="ko-KR" altLang="en-US" sz="1600" spc="-150" dirty="0"/>
              <a:t>버튼으로  시작 화면으로 돌아가거나 </a:t>
            </a:r>
            <a:r>
              <a:rPr lang="en-US" altLang="ko-KR" sz="1600" spc="-150" dirty="0"/>
              <a:t>“Play Again”</a:t>
            </a:r>
            <a:r>
              <a:rPr lang="ko-KR" altLang="en-US" sz="1600" spc="-150" dirty="0"/>
              <a:t>버튼으로 다시 플레이할 수 있습니다</a:t>
            </a:r>
            <a:r>
              <a:rPr lang="en-US" altLang="ko-KR" sz="1600" spc="-15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08EB1B-11CF-5E28-8E3D-D3E9CEC1EBCE}"/>
              </a:ext>
            </a:extLst>
          </p:cNvPr>
          <p:cNvCxnSpPr>
            <a:cxnSpLocks/>
          </p:cNvCxnSpPr>
          <p:nvPr/>
        </p:nvCxnSpPr>
        <p:spPr>
          <a:xfrm>
            <a:off x="5957793" y="1229360"/>
            <a:ext cx="0" cy="534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795CEDE-C5EA-226A-C2CA-A98C396E6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0" y="3873624"/>
            <a:ext cx="3990492" cy="21917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9E60AA-48DC-094B-0399-E8049EA1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432" y="1244524"/>
            <a:ext cx="4165822" cy="23998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37B866-A868-4556-C934-7734D5F73DEB}"/>
              </a:ext>
            </a:extLst>
          </p:cNvPr>
          <p:cNvSpPr txBox="1"/>
          <p:nvPr/>
        </p:nvSpPr>
        <p:spPr>
          <a:xfrm>
            <a:off x="1061630" y="6109742"/>
            <a:ext cx="4814883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&gt;&gt; </a:t>
            </a:r>
            <a:r>
              <a:rPr lang="ko-KR" altLang="en-US" sz="1600" spc="-150" dirty="0"/>
              <a:t>모든 체크 포인트를 지났음을 알리는 화면</a:t>
            </a:r>
            <a:endParaRPr lang="en-US" altLang="ko-KR" sz="1600" spc="-15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B000A3A-543D-CCE4-4702-9CA944B0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929" y="3928701"/>
            <a:ext cx="4120828" cy="26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162885-2062-49C6-A005-6BA2627B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41F1DA-080A-486F-9500-9998F8C07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5A109E-FEA8-4FB0-8706-5361E8E02D79}"/>
              </a:ext>
            </a:extLst>
          </p:cNvPr>
          <p:cNvGrpSpPr/>
          <p:nvPr/>
        </p:nvGrpSpPr>
        <p:grpSpPr>
          <a:xfrm>
            <a:off x="4798209" y="2579222"/>
            <a:ext cx="2728632" cy="1699555"/>
            <a:chOff x="4798209" y="2117558"/>
            <a:chExt cx="2728632" cy="1699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15352-E51E-4541-AB75-9887E3660BB7}"/>
                </a:ext>
              </a:extLst>
            </p:cNvPr>
            <p:cNvSpPr txBox="1"/>
            <p:nvPr/>
          </p:nvSpPr>
          <p:spPr>
            <a:xfrm>
              <a:off x="4798209" y="2117558"/>
              <a:ext cx="27286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6FB55F-8B89-4805-813C-08CD2F9113C4}"/>
                </a:ext>
              </a:extLst>
            </p:cNvPr>
            <p:cNvSpPr txBox="1"/>
            <p:nvPr/>
          </p:nvSpPr>
          <p:spPr>
            <a:xfrm>
              <a:off x="5529176" y="3109227"/>
              <a:ext cx="11336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</a:rPr>
                <a:t>코드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56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63"/>
    </mc:Choice>
    <mc:Fallback xmlns="">
      <p:transition advTm="206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</a:rPr>
              <a:t>scenes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589067-4176-65F8-64F9-DDEB45C25EDC}"/>
              </a:ext>
            </a:extLst>
          </p:cNvPr>
          <p:cNvSpPr/>
          <p:nvPr/>
        </p:nvSpPr>
        <p:spPr>
          <a:xfrm>
            <a:off x="2438400" y="-3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594F5E-6053-0E12-7B64-13C54D57E02A}"/>
              </a:ext>
            </a:extLst>
          </p:cNvPr>
          <p:cNvSpPr/>
          <p:nvPr/>
        </p:nvSpPr>
        <p:spPr>
          <a:xfrm>
            <a:off x="48768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0B8E9-656E-79A6-0FFE-DB2774AB9DE3}"/>
              </a:ext>
            </a:extLst>
          </p:cNvPr>
          <p:cNvSpPr txBox="1"/>
          <p:nvPr/>
        </p:nvSpPr>
        <p:spPr>
          <a:xfrm>
            <a:off x="267026" y="1566179"/>
            <a:ext cx="873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scenes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343D2A5-2176-DD4C-8148-CCB72D9871CE}"/>
              </a:ext>
            </a:extLst>
          </p:cNvPr>
          <p:cNvCxnSpPr/>
          <p:nvPr/>
        </p:nvCxnSpPr>
        <p:spPr>
          <a:xfrm>
            <a:off x="424594" y="133765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EF1D353-C3D7-EB31-D8E3-61C37C20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59" y="2900355"/>
            <a:ext cx="8371281" cy="14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4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00"/>
    </mc:Choice>
    <mc:Fallback xmlns="">
      <p:transition advTm="149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00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코드 </a:t>
            </a:r>
            <a:r>
              <a:rPr lang="en-US" altLang="ko-KR" sz="3600" dirty="0" err="1">
                <a:solidFill>
                  <a:schemeClr val="accent2"/>
                </a:solidFill>
              </a:rPr>
              <a:t>GameManager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589067-4176-65F8-64F9-DDEB45C25EDC}"/>
              </a:ext>
            </a:extLst>
          </p:cNvPr>
          <p:cNvSpPr/>
          <p:nvPr/>
        </p:nvSpPr>
        <p:spPr>
          <a:xfrm>
            <a:off x="2438400" y="-3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594F5E-6053-0E12-7B64-13C54D57E02A}"/>
              </a:ext>
            </a:extLst>
          </p:cNvPr>
          <p:cNvSpPr/>
          <p:nvPr/>
        </p:nvSpPr>
        <p:spPr>
          <a:xfrm>
            <a:off x="48768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21A78-978A-1C12-E0B8-BAB85FBEBE2B}"/>
              </a:ext>
            </a:extLst>
          </p:cNvPr>
          <p:cNvSpPr txBox="1"/>
          <p:nvPr/>
        </p:nvSpPr>
        <p:spPr>
          <a:xfrm>
            <a:off x="-15229" y="1601481"/>
            <a:ext cx="2233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Gameflowmanager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-1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73C7F3-7842-3227-56C4-966C2F218E28}"/>
              </a:ext>
            </a:extLst>
          </p:cNvPr>
          <p:cNvCxnSpPr/>
          <p:nvPr/>
        </p:nvCxnSpPr>
        <p:spPr>
          <a:xfrm>
            <a:off x="685359" y="158021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CC36717-1D1F-2CB5-93AD-E859E4A2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67" y="1603469"/>
            <a:ext cx="5487777" cy="40181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892AD2-0F1E-576D-380B-648490C3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800" y="1580213"/>
            <a:ext cx="3912551" cy="28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00"/>
    </mc:Choice>
    <mc:Fallback xmlns="">
      <p:transition advTm="149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105" y="611196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157" y="949750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105" y="2388685"/>
            <a:ext cx="4009660" cy="523220"/>
            <a:chOff x="802105" y="2134906"/>
            <a:chExt cx="4009660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31999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</a:rPr>
                <a:t>간단한  프로그램 소개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105" y="3421169"/>
            <a:ext cx="4286979" cy="954107"/>
            <a:chOff x="802105" y="2134906"/>
            <a:chExt cx="4286979" cy="9541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753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611850" y="2134906"/>
              <a:ext cx="34772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</a:rPr>
                <a:t>구체적인 프로그램 모습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  <a:p>
              <a:r>
                <a:rPr lang="ko-KR" altLang="en-US" sz="2800" spc="-300" dirty="0">
                  <a:solidFill>
                    <a:schemeClr val="bg1"/>
                  </a:solidFill>
                </a:rPr>
                <a:t>및 기능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105" y="4453653"/>
            <a:ext cx="1635612" cy="523220"/>
            <a:chOff x="802105" y="2134906"/>
            <a:chExt cx="1635612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0ADE3-27EA-4373-9F0D-CAAE18A5A8A1}"/>
                </a:ext>
              </a:extLst>
            </p:cNvPr>
            <p:cNvSpPr txBox="1"/>
            <p:nvPr/>
          </p:nvSpPr>
          <p:spPr>
            <a:xfrm>
              <a:off x="802105" y="2134906"/>
              <a:ext cx="756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F61C-6094-4167-9B37-F9572D4C0726}"/>
                </a:ext>
              </a:extLst>
            </p:cNvPr>
            <p:cNvSpPr txBox="1"/>
            <p:nvPr/>
          </p:nvSpPr>
          <p:spPr>
            <a:xfrm>
              <a:off x="1611850" y="2134906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</a:rPr>
                <a:t>코드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802105" y="5486137"/>
            <a:ext cx="2320095" cy="523220"/>
            <a:chOff x="802105" y="2134906"/>
            <a:chExt cx="2320095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802105" y="2134906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E5C2C0-DA70-4CF3-B97A-7D44B2B0A087}"/>
                </a:ext>
              </a:extLst>
            </p:cNvPr>
            <p:cNvSpPr txBox="1"/>
            <p:nvPr/>
          </p:nvSpPr>
          <p:spPr>
            <a:xfrm>
              <a:off x="1611850" y="2134906"/>
              <a:ext cx="15103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</a:rPr>
                <a:t>개선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24"/>
    </mc:Choice>
    <mc:Fallback xmlns="">
      <p:transition advTm="512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00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코드 </a:t>
            </a:r>
            <a:r>
              <a:rPr lang="en-US" altLang="ko-KR" sz="3600" dirty="0" err="1">
                <a:solidFill>
                  <a:schemeClr val="accent2"/>
                </a:solidFill>
              </a:rPr>
              <a:t>GameManager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589067-4176-65F8-64F9-DDEB45C25EDC}"/>
              </a:ext>
            </a:extLst>
          </p:cNvPr>
          <p:cNvSpPr/>
          <p:nvPr/>
        </p:nvSpPr>
        <p:spPr>
          <a:xfrm>
            <a:off x="2438400" y="-3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594F5E-6053-0E12-7B64-13C54D57E02A}"/>
              </a:ext>
            </a:extLst>
          </p:cNvPr>
          <p:cNvSpPr/>
          <p:nvPr/>
        </p:nvSpPr>
        <p:spPr>
          <a:xfrm>
            <a:off x="48768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21A78-978A-1C12-E0B8-BAB85FBEBE2B}"/>
              </a:ext>
            </a:extLst>
          </p:cNvPr>
          <p:cNvSpPr txBox="1"/>
          <p:nvPr/>
        </p:nvSpPr>
        <p:spPr>
          <a:xfrm>
            <a:off x="-15229" y="1601481"/>
            <a:ext cx="2233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Gameflowmanager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-2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73C7F3-7842-3227-56C4-966C2F218E28}"/>
              </a:ext>
            </a:extLst>
          </p:cNvPr>
          <p:cNvCxnSpPr/>
          <p:nvPr/>
        </p:nvCxnSpPr>
        <p:spPr>
          <a:xfrm>
            <a:off x="685359" y="158021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75C3397-959D-DF24-6041-C0C8B634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6364"/>
            <a:ext cx="4160296" cy="24457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6748A4-A46A-B04F-A2A8-EFA8C6D3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39" y="2399629"/>
            <a:ext cx="4053269" cy="25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5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00"/>
    </mc:Choice>
    <mc:Fallback xmlns="">
      <p:transition advTm="149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00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코드 </a:t>
            </a:r>
            <a:r>
              <a:rPr lang="en-US" altLang="ko-KR" sz="3600" dirty="0" err="1">
                <a:solidFill>
                  <a:schemeClr val="accent2"/>
                </a:solidFill>
              </a:rPr>
              <a:t>GameManager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589067-4176-65F8-64F9-DDEB45C25EDC}"/>
              </a:ext>
            </a:extLst>
          </p:cNvPr>
          <p:cNvSpPr/>
          <p:nvPr/>
        </p:nvSpPr>
        <p:spPr>
          <a:xfrm>
            <a:off x="2438400" y="-3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594F5E-6053-0E12-7B64-13C54D57E02A}"/>
              </a:ext>
            </a:extLst>
          </p:cNvPr>
          <p:cNvSpPr/>
          <p:nvPr/>
        </p:nvSpPr>
        <p:spPr>
          <a:xfrm>
            <a:off x="48768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21A78-978A-1C12-E0B8-BAB85FBEBE2B}"/>
              </a:ext>
            </a:extLst>
          </p:cNvPr>
          <p:cNvSpPr txBox="1"/>
          <p:nvPr/>
        </p:nvSpPr>
        <p:spPr>
          <a:xfrm>
            <a:off x="-15229" y="1601481"/>
            <a:ext cx="2233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Gameflowmanager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-3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73C7F3-7842-3227-56C4-966C2F218E28}"/>
              </a:ext>
            </a:extLst>
          </p:cNvPr>
          <p:cNvCxnSpPr/>
          <p:nvPr/>
        </p:nvCxnSpPr>
        <p:spPr>
          <a:xfrm>
            <a:off x="685359" y="158021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BFAE4F-296F-BE63-DB6A-64117386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0" y="2862112"/>
            <a:ext cx="5521775" cy="34208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E08953-F6C3-301F-617F-DC1509CDD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764" y="1601481"/>
            <a:ext cx="5525236" cy="38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00"/>
    </mc:Choice>
    <mc:Fallback xmlns="">
      <p:transition advTm="149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00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코드 </a:t>
            </a:r>
            <a:r>
              <a:rPr lang="en-US" altLang="ko-KR" sz="3600" dirty="0" err="1">
                <a:solidFill>
                  <a:schemeClr val="accent2"/>
                </a:solidFill>
              </a:rPr>
              <a:t>GameManager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589067-4176-65F8-64F9-DDEB45C25EDC}"/>
              </a:ext>
            </a:extLst>
          </p:cNvPr>
          <p:cNvSpPr/>
          <p:nvPr/>
        </p:nvSpPr>
        <p:spPr>
          <a:xfrm>
            <a:off x="2438400" y="-3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594F5E-6053-0E12-7B64-13C54D57E02A}"/>
              </a:ext>
            </a:extLst>
          </p:cNvPr>
          <p:cNvSpPr/>
          <p:nvPr/>
        </p:nvSpPr>
        <p:spPr>
          <a:xfrm>
            <a:off x="48768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21A78-978A-1C12-E0B8-BAB85FBEBE2B}"/>
              </a:ext>
            </a:extLst>
          </p:cNvPr>
          <p:cNvSpPr txBox="1"/>
          <p:nvPr/>
        </p:nvSpPr>
        <p:spPr>
          <a:xfrm>
            <a:off x="-15229" y="1601481"/>
            <a:ext cx="2233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Gameflowmanager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-4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73C7F3-7842-3227-56C4-966C2F218E28}"/>
              </a:ext>
            </a:extLst>
          </p:cNvPr>
          <p:cNvCxnSpPr/>
          <p:nvPr/>
        </p:nvCxnSpPr>
        <p:spPr>
          <a:xfrm>
            <a:off x="685359" y="158021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EE0D0EB-3D21-CE83-0738-B019B236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98" y="1783219"/>
            <a:ext cx="7590477" cy="43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5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00"/>
    </mc:Choice>
    <mc:Fallback xmlns="">
      <p:transition advTm="149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364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코드 </a:t>
            </a:r>
            <a:r>
              <a:rPr lang="en-US" altLang="ko-KR" sz="3600" dirty="0">
                <a:solidFill>
                  <a:schemeClr val="accent2"/>
                </a:solidFill>
              </a:rPr>
              <a:t>player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589067-4176-65F8-64F9-DDEB45C25EDC}"/>
              </a:ext>
            </a:extLst>
          </p:cNvPr>
          <p:cNvSpPr/>
          <p:nvPr/>
        </p:nvSpPr>
        <p:spPr>
          <a:xfrm>
            <a:off x="2438400" y="-3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594F5E-6053-0E12-7B64-13C54D57E02A}"/>
              </a:ext>
            </a:extLst>
          </p:cNvPr>
          <p:cNvSpPr/>
          <p:nvPr/>
        </p:nvSpPr>
        <p:spPr>
          <a:xfrm>
            <a:off x="48768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21A78-978A-1C12-E0B8-BAB85FBEBE2B}"/>
              </a:ext>
            </a:extLst>
          </p:cNvPr>
          <p:cNvSpPr txBox="1"/>
          <p:nvPr/>
        </p:nvSpPr>
        <p:spPr>
          <a:xfrm>
            <a:off x="257735" y="1601481"/>
            <a:ext cx="1687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keyboardinput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73C7F3-7842-3227-56C4-966C2F218E28}"/>
              </a:ext>
            </a:extLst>
          </p:cNvPr>
          <p:cNvCxnSpPr/>
          <p:nvPr/>
        </p:nvCxnSpPr>
        <p:spPr>
          <a:xfrm>
            <a:off x="685359" y="158021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F7F57205-E7B6-06BD-9E3B-18F5BC5A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12" y="1832313"/>
            <a:ext cx="6088908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00"/>
    </mc:Choice>
    <mc:Fallback xmlns="">
      <p:transition advTm="149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267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코드 </a:t>
            </a:r>
            <a:r>
              <a:rPr lang="en-US" altLang="ko-KR" sz="3600" dirty="0">
                <a:solidFill>
                  <a:schemeClr val="accent2"/>
                </a:solidFill>
              </a:rPr>
              <a:t>checkpoint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589067-4176-65F8-64F9-DDEB45C25EDC}"/>
              </a:ext>
            </a:extLst>
          </p:cNvPr>
          <p:cNvSpPr/>
          <p:nvPr/>
        </p:nvSpPr>
        <p:spPr>
          <a:xfrm>
            <a:off x="2438400" y="-3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594F5E-6053-0E12-7B64-13C54D57E02A}"/>
              </a:ext>
            </a:extLst>
          </p:cNvPr>
          <p:cNvSpPr/>
          <p:nvPr/>
        </p:nvSpPr>
        <p:spPr>
          <a:xfrm>
            <a:off x="48768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21A78-978A-1C12-E0B8-BAB85FBEBE2B}"/>
              </a:ext>
            </a:extLst>
          </p:cNvPr>
          <p:cNvSpPr txBox="1"/>
          <p:nvPr/>
        </p:nvSpPr>
        <p:spPr>
          <a:xfrm>
            <a:off x="312587" y="1601481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Pickupobject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73C7F3-7842-3227-56C4-966C2F218E28}"/>
              </a:ext>
            </a:extLst>
          </p:cNvPr>
          <p:cNvCxnSpPr/>
          <p:nvPr/>
        </p:nvCxnSpPr>
        <p:spPr>
          <a:xfrm>
            <a:off x="685359" y="158021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A41DCD0-F3AA-EC14-D8D5-85C8443A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1" y="2730809"/>
            <a:ext cx="5662789" cy="34631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0D8991-3B12-743C-FD74-48E6C0E4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57" y="2730809"/>
            <a:ext cx="5417849" cy="35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00"/>
    </mc:Choice>
    <mc:Fallback xmlns="">
      <p:transition advTm="149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049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코드 </a:t>
            </a:r>
            <a:r>
              <a:rPr lang="en-US" altLang="ko-KR" sz="3600" dirty="0">
                <a:solidFill>
                  <a:schemeClr val="accent2"/>
                </a:solidFill>
              </a:rPr>
              <a:t>corn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589067-4176-65F8-64F9-DDEB45C25EDC}"/>
              </a:ext>
            </a:extLst>
          </p:cNvPr>
          <p:cNvSpPr/>
          <p:nvPr/>
        </p:nvSpPr>
        <p:spPr>
          <a:xfrm>
            <a:off x="2438400" y="-3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594F5E-6053-0E12-7B64-13C54D57E02A}"/>
              </a:ext>
            </a:extLst>
          </p:cNvPr>
          <p:cNvSpPr/>
          <p:nvPr/>
        </p:nvSpPr>
        <p:spPr>
          <a:xfrm>
            <a:off x="48768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21A78-978A-1C12-E0B8-BAB85FBEBE2B}"/>
              </a:ext>
            </a:extLst>
          </p:cNvPr>
          <p:cNvSpPr txBox="1"/>
          <p:nvPr/>
        </p:nvSpPr>
        <p:spPr>
          <a:xfrm>
            <a:off x="243020" y="1601481"/>
            <a:ext cx="171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Moveobstacle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73C7F3-7842-3227-56C4-966C2F218E28}"/>
              </a:ext>
            </a:extLst>
          </p:cNvPr>
          <p:cNvCxnSpPr/>
          <p:nvPr/>
        </p:nvCxnSpPr>
        <p:spPr>
          <a:xfrm>
            <a:off x="685359" y="158021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66A8444B-ED26-9D38-F777-02F22576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50" y="1379126"/>
            <a:ext cx="5613142" cy="51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00"/>
    </mc:Choice>
    <mc:Fallback xmlns="">
      <p:transition advTm="149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923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코드 </a:t>
            </a:r>
            <a:r>
              <a:rPr lang="en-US" altLang="ko-KR" sz="3600" dirty="0">
                <a:solidFill>
                  <a:schemeClr val="accent2"/>
                </a:solidFill>
              </a:rPr>
              <a:t>road sign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589067-4176-65F8-64F9-DDEB45C25EDC}"/>
              </a:ext>
            </a:extLst>
          </p:cNvPr>
          <p:cNvSpPr/>
          <p:nvPr/>
        </p:nvSpPr>
        <p:spPr>
          <a:xfrm>
            <a:off x="2438400" y="-3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594F5E-6053-0E12-7B64-13C54D57E02A}"/>
              </a:ext>
            </a:extLst>
          </p:cNvPr>
          <p:cNvSpPr/>
          <p:nvPr/>
        </p:nvSpPr>
        <p:spPr>
          <a:xfrm>
            <a:off x="48768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21A78-978A-1C12-E0B8-BAB85FBEBE2B}"/>
              </a:ext>
            </a:extLst>
          </p:cNvPr>
          <p:cNvSpPr txBox="1"/>
          <p:nvPr/>
        </p:nvSpPr>
        <p:spPr>
          <a:xfrm>
            <a:off x="807112" y="1601481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disT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73C7F3-7842-3227-56C4-966C2F218E28}"/>
              </a:ext>
            </a:extLst>
          </p:cNvPr>
          <p:cNvCxnSpPr/>
          <p:nvPr/>
        </p:nvCxnSpPr>
        <p:spPr>
          <a:xfrm>
            <a:off x="685359" y="158021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A3E3E58-3B10-95BE-3007-85AE9636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369" y="1832313"/>
            <a:ext cx="6542514" cy="43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00"/>
    </mc:Choice>
    <mc:Fallback xmlns="">
      <p:transition advTm="149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655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코드 </a:t>
            </a:r>
            <a:r>
              <a:rPr lang="en-US" altLang="ko-KR" sz="3600" dirty="0">
                <a:solidFill>
                  <a:schemeClr val="accent2"/>
                </a:solidFill>
              </a:rPr>
              <a:t>booster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589067-4176-65F8-64F9-DDEB45C25EDC}"/>
              </a:ext>
            </a:extLst>
          </p:cNvPr>
          <p:cNvSpPr/>
          <p:nvPr/>
        </p:nvSpPr>
        <p:spPr>
          <a:xfrm>
            <a:off x="2438400" y="-3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594F5E-6053-0E12-7B64-13C54D57E02A}"/>
              </a:ext>
            </a:extLst>
          </p:cNvPr>
          <p:cNvSpPr/>
          <p:nvPr/>
        </p:nvSpPr>
        <p:spPr>
          <a:xfrm>
            <a:off x="48768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21A78-978A-1C12-E0B8-BAB85FBEBE2B}"/>
              </a:ext>
            </a:extLst>
          </p:cNvPr>
          <p:cNvSpPr txBox="1"/>
          <p:nvPr/>
        </p:nvSpPr>
        <p:spPr>
          <a:xfrm>
            <a:off x="-72900" y="1601481"/>
            <a:ext cx="2348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Arkadekartpowerup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73C7F3-7842-3227-56C4-966C2F218E28}"/>
              </a:ext>
            </a:extLst>
          </p:cNvPr>
          <p:cNvCxnSpPr/>
          <p:nvPr/>
        </p:nvCxnSpPr>
        <p:spPr>
          <a:xfrm>
            <a:off x="685359" y="158021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E08A0E9-B6CE-D974-4A4A-10B834F4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87" y="2175568"/>
            <a:ext cx="4340579" cy="43776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34E8D2-D550-A882-94C3-590EAD49E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139" y="2371891"/>
            <a:ext cx="5538522" cy="36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00"/>
    </mc:Choice>
    <mc:Fallback xmlns="">
      <p:transition advTm="149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친구와 일정 공유! 카카오톡 '톡캘린더' 어떻게 쓰지?">
            <a:extLst>
              <a:ext uri="{FF2B5EF4-FFF2-40B4-BE49-F238E27FC236}">
                <a16:creationId xmlns:a16="http://schemas.microsoft.com/office/drawing/2014/main" id="{87D75927-01F7-CD41-BC89-B0ED84D1A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9" y="-8389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56A45C-C351-4949-AD38-C924B7B58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552798-EFC5-4327-BC64-9F9AA2B5B2B9}"/>
              </a:ext>
            </a:extLst>
          </p:cNvPr>
          <p:cNvGrpSpPr/>
          <p:nvPr/>
        </p:nvGrpSpPr>
        <p:grpSpPr>
          <a:xfrm>
            <a:off x="4238760" y="2579222"/>
            <a:ext cx="3288081" cy="1699555"/>
            <a:chOff x="4238760" y="2117558"/>
            <a:chExt cx="3288081" cy="16995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93A37-0A65-4C31-9689-50006259DFE7}"/>
                </a:ext>
              </a:extLst>
            </p:cNvPr>
            <p:cNvSpPr txBox="1"/>
            <p:nvPr/>
          </p:nvSpPr>
          <p:spPr>
            <a:xfrm>
              <a:off x="4798209" y="2117558"/>
              <a:ext cx="27286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4.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DDF45E-0756-473D-9A94-57CE00AD10E1}"/>
                </a:ext>
              </a:extLst>
            </p:cNvPr>
            <p:cNvSpPr txBox="1"/>
            <p:nvPr/>
          </p:nvSpPr>
          <p:spPr>
            <a:xfrm>
              <a:off x="4238760" y="3109227"/>
              <a:ext cx="23519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</a:rPr>
                <a:t>개선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1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9"/>
    </mc:Choice>
    <mc:Fallback xmlns="">
      <p:transition advTm="10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개선 사항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483360" y="29565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484801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29B428-1657-4B3A-AB73-BAEB228F0FF0}"/>
              </a:ext>
            </a:extLst>
          </p:cNvPr>
          <p:cNvSpPr txBox="1"/>
          <p:nvPr/>
        </p:nvSpPr>
        <p:spPr>
          <a:xfrm>
            <a:off x="1521112" y="136700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A9EFD-EDEA-4E55-ADA5-D740EFA08E91}"/>
              </a:ext>
            </a:extLst>
          </p:cNvPr>
          <p:cNvSpPr txBox="1"/>
          <p:nvPr/>
        </p:nvSpPr>
        <p:spPr>
          <a:xfrm>
            <a:off x="2371717" y="136700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3060418" y="1320838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오류 해결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3060418" y="1866037"/>
            <a:ext cx="8993726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Scene </a:t>
            </a:r>
            <a:r>
              <a:rPr lang="ko-KR" altLang="en-US" sz="1600" spc="-150" dirty="0"/>
              <a:t>추가를 통한 오류 해결 및 코드 중복 해결</a:t>
            </a:r>
            <a:endParaRPr lang="en-US" altLang="ko-KR" sz="16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21B81-C796-4BD8-A372-18E09CFFB595}"/>
              </a:ext>
            </a:extLst>
          </p:cNvPr>
          <p:cNvSpPr txBox="1"/>
          <p:nvPr/>
        </p:nvSpPr>
        <p:spPr>
          <a:xfrm>
            <a:off x="1521112" y="318778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8FF87-5FC5-41F1-A935-8518D0B49166}"/>
              </a:ext>
            </a:extLst>
          </p:cNvPr>
          <p:cNvSpPr txBox="1"/>
          <p:nvPr/>
        </p:nvSpPr>
        <p:spPr>
          <a:xfrm>
            <a:off x="2371717" y="318778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15C358-1FA5-47CB-8D9A-92A7B5D33465}"/>
              </a:ext>
            </a:extLst>
          </p:cNvPr>
          <p:cNvSpPr txBox="1"/>
          <p:nvPr/>
        </p:nvSpPr>
        <p:spPr>
          <a:xfrm>
            <a:off x="3060418" y="3141617"/>
            <a:ext cx="581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solidFill>
                  <a:schemeClr val="accent2"/>
                </a:solidFill>
                <a:latin typeface="+mj-ea"/>
                <a:ea typeface="+mj-ea"/>
              </a:rPr>
              <a:t>드리프트와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 err="1">
                <a:solidFill>
                  <a:schemeClr val="accent2"/>
                </a:solidFill>
                <a:latin typeface="+mj-ea"/>
                <a:ea typeface="+mj-ea"/>
              </a:rPr>
              <a:t>부스트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 등의 추가적인 요소 추가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3C0C7C-65C6-490F-A953-EF7449FAE47A}"/>
              </a:ext>
            </a:extLst>
          </p:cNvPr>
          <p:cNvSpPr txBox="1"/>
          <p:nvPr/>
        </p:nvSpPr>
        <p:spPr>
          <a:xfrm>
            <a:off x="3060418" y="3686816"/>
            <a:ext cx="8993726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현재 게임이 방향키로만 움직이는 단조로운 움직임을 보여줌으로 이를 개선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E1B45-F6F4-4551-9329-2ABE79454968}"/>
              </a:ext>
            </a:extLst>
          </p:cNvPr>
          <p:cNvSpPr txBox="1"/>
          <p:nvPr/>
        </p:nvSpPr>
        <p:spPr>
          <a:xfrm>
            <a:off x="1521112" y="504920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AC435-47EB-41A2-BFBA-F9E57DF09646}"/>
              </a:ext>
            </a:extLst>
          </p:cNvPr>
          <p:cNvSpPr txBox="1"/>
          <p:nvPr/>
        </p:nvSpPr>
        <p:spPr>
          <a:xfrm>
            <a:off x="2371717" y="504920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BC241-1D22-46C6-AC7E-C9769E22D4E4}"/>
              </a:ext>
            </a:extLst>
          </p:cNvPr>
          <p:cNvSpPr txBox="1"/>
          <p:nvPr/>
        </p:nvSpPr>
        <p:spPr>
          <a:xfrm>
            <a:off x="3060417" y="5003035"/>
            <a:ext cx="636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기록 저장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D9358D-1A3C-475E-B276-38B17FF322BF}"/>
              </a:ext>
            </a:extLst>
          </p:cNvPr>
          <p:cNvSpPr txBox="1"/>
          <p:nvPr/>
        </p:nvSpPr>
        <p:spPr>
          <a:xfrm>
            <a:off x="3060418" y="5548235"/>
            <a:ext cx="8993726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기록을 저장할 수 있게 만들어 게임을 더욱 흥미롭게 개선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A46475-7F6D-0A9B-B6D0-1E6BF600A5AC}"/>
              </a:ext>
            </a:extLst>
          </p:cNvPr>
          <p:cNvSpPr/>
          <p:nvPr/>
        </p:nvSpPr>
        <p:spPr>
          <a:xfrm>
            <a:off x="48768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CF5A6-8A59-4687-EC1D-1549F55AD9ED}"/>
              </a:ext>
            </a:extLst>
          </p:cNvPr>
          <p:cNvSpPr/>
          <p:nvPr/>
        </p:nvSpPr>
        <p:spPr>
          <a:xfrm>
            <a:off x="73152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19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3791522" y="2579222"/>
            <a:ext cx="4608955" cy="1699555"/>
            <a:chOff x="3791522" y="2117558"/>
            <a:chExt cx="4608955" cy="1699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2595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3791522" y="3109227"/>
              <a:ext cx="46089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</a:rPr>
                <a:t>간단한 프로그램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29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2"/>
    </mc:Choice>
    <mc:Fallback xmlns="">
      <p:transition advTm="149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83820" y="592034"/>
            <a:ext cx="1202436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 [ references ]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hlinkClick r:id="rId2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hlinkClick r:id="rId2"/>
              </a:rPr>
              <a:t>https://potatofolio.tistory.com/24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hlinkClick r:id="rId3"/>
              </a:rPr>
              <a:t>https://answers.unity.com/questions/977363/how-do-i-toggle-the-visibility-of-an-object.html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hlinkClick r:id="rId4"/>
              </a:rPr>
              <a:t>https://answers.unity.com/questions/1159138/playing-audio-on-collision.html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hlinkClick r:id="rId5"/>
              </a:rPr>
              <a:t>https://fiftiesstudy.tistory.com/228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hlinkClick r:id="rId6"/>
              </a:rPr>
              <a:t>https://learn.unity.com/project/kateu-maikeurogeim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hlinkClick r:id="rId7"/>
              </a:rPr>
              <a:t>https://stackoverflow.com/questions/53997013/instantiate-object-only-once-on-game-start-unity-3d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hlinkClick r:id="rId8"/>
              </a:rPr>
              <a:t>https://twoicefish-secu.tistory.com/10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hlinkClick r:id="rId9"/>
              </a:rPr>
              <a:t>https://answers.unity.com/questions/209573/how-to-change-material-color-of-an-object.html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hlinkClick r:id="rId10"/>
              </a:rPr>
              <a:t>https://www.youtube.com/watch?v=WkMM7Uu2AoA&amp;list=PLO-mt5Iu5TeYkrBzWKuTCl6IUm_bA6BKy&amp;index=2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99"/>
    </mc:Choice>
    <mc:Fallback xmlns="">
      <p:transition advTm="239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0" y="3080792"/>
            <a:ext cx="12024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/>
                <a:cs typeface="+mn-cs"/>
              </a:rPr>
              <a:t>감사합니다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/>
                <a:cs typeface="+mn-cs"/>
              </a:rPr>
              <a:t>Github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/>
                <a:cs typeface="+mn-cs"/>
              </a:rPr>
              <a:t>: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/>
                <a:cs typeface="+mn-cs"/>
                <a:hlinkClick r:id="rId2"/>
              </a:rPr>
              <a:t>https://github.com/jnj3j3/gameprogramming.git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23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99"/>
    </mc:Choice>
    <mc:Fallback xmlns="">
      <p:transition advTm="239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프로그램 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196247" y="186603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1061630" y="1357565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River Racer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1061630" y="2095869"/>
            <a:ext cx="4814883" cy="214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River Racer</a:t>
            </a:r>
            <a:r>
              <a:rPr lang="ko-KR" altLang="en-US" sz="1600" spc="-150" dirty="0"/>
              <a:t>는 강 위로 카트를 운전하는 게임입니다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 </a:t>
            </a:r>
            <a:r>
              <a:rPr lang="ko-KR" altLang="en-US" sz="1600" spc="-150" dirty="0"/>
              <a:t>게임에는 여러 장애물들이 존재하며 이를 잘 피해 제한 시간 내에 모든 체크포인트를 얻은 뒤 마지막 체크 포인트를 얻으면 이기는 게임입니다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 </a:t>
            </a:r>
            <a:endParaRPr lang="en-US" altLang="ko-KR" sz="1600" spc="-1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08EB1B-11CF-5E28-8E3D-D3E9CEC1EBCE}"/>
              </a:ext>
            </a:extLst>
          </p:cNvPr>
          <p:cNvCxnSpPr>
            <a:cxnSpLocks/>
          </p:cNvCxnSpPr>
          <p:nvPr/>
        </p:nvCxnSpPr>
        <p:spPr>
          <a:xfrm>
            <a:off x="5957793" y="1229360"/>
            <a:ext cx="0" cy="534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634D2B-2ACD-E2AE-6698-6B85C8F92736}"/>
              </a:ext>
            </a:extLst>
          </p:cNvPr>
          <p:cNvCxnSpPr>
            <a:cxnSpLocks/>
          </p:cNvCxnSpPr>
          <p:nvPr/>
        </p:nvCxnSpPr>
        <p:spPr>
          <a:xfrm>
            <a:off x="1196247" y="420537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BF702B-3F63-A420-2948-06D5CA8004C9}"/>
              </a:ext>
            </a:extLst>
          </p:cNvPr>
          <p:cNvSpPr txBox="1"/>
          <p:nvPr/>
        </p:nvSpPr>
        <p:spPr>
          <a:xfrm>
            <a:off x="433303" y="4460217"/>
            <a:ext cx="2820558" cy="247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1.</a:t>
            </a:r>
            <a:r>
              <a:rPr lang="ko-KR" altLang="en-US" sz="1300" spc="-150" dirty="0"/>
              <a:t>장애물</a:t>
            </a:r>
            <a:r>
              <a:rPr lang="en-US" altLang="ko-KR" sz="1300" spc="-150" dirty="0"/>
              <a:t>(</a:t>
            </a:r>
            <a:r>
              <a:rPr lang="ko-KR" altLang="en-US" sz="1300" spc="-150" dirty="0"/>
              <a:t>좌우로 움직이는</a:t>
            </a:r>
            <a:r>
              <a:rPr lang="en-US" altLang="ko-KR" sz="1300" spc="-150" dirty="0"/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2.</a:t>
            </a:r>
            <a:r>
              <a:rPr lang="ko-KR" altLang="en-US" sz="1300" spc="-150" dirty="0"/>
              <a:t>장애물</a:t>
            </a:r>
            <a:r>
              <a:rPr lang="en-US" altLang="ko-KR" sz="1300" spc="-150" dirty="0"/>
              <a:t>(</a:t>
            </a:r>
            <a:r>
              <a:rPr lang="ko-KR" altLang="en-US" sz="1300" spc="-150" dirty="0"/>
              <a:t>좌우로 움직이는</a:t>
            </a:r>
            <a:r>
              <a:rPr lang="en-US" altLang="ko-KR" sz="1300" spc="-150" dirty="0"/>
              <a:t>) - </a:t>
            </a:r>
            <a:r>
              <a:rPr lang="ko-KR" altLang="en-US" sz="1300" spc="-150" dirty="0"/>
              <a:t>부딪칠 때 소리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3.</a:t>
            </a:r>
            <a:r>
              <a:rPr lang="ko-KR" altLang="en-US" sz="1300" spc="-150" dirty="0"/>
              <a:t>장애물</a:t>
            </a:r>
            <a:r>
              <a:rPr lang="en-US" altLang="ko-KR" sz="1300" spc="-150" dirty="0"/>
              <a:t>(</a:t>
            </a:r>
            <a:r>
              <a:rPr lang="ko-KR" altLang="en-US" sz="1300" spc="-150" dirty="0"/>
              <a:t>시간 줄이는</a:t>
            </a:r>
            <a:r>
              <a:rPr lang="en-US" altLang="ko-KR" sz="1300" spc="-150" dirty="0"/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4. </a:t>
            </a:r>
            <a:r>
              <a:rPr lang="ko-KR" altLang="en-US" sz="1300" spc="-150" dirty="0"/>
              <a:t>장애물</a:t>
            </a:r>
            <a:r>
              <a:rPr lang="en-US" altLang="ko-KR" sz="1300" spc="-150" dirty="0"/>
              <a:t>(</a:t>
            </a:r>
            <a:r>
              <a:rPr lang="ko-KR" altLang="en-US" sz="1300" spc="-150" dirty="0" err="1"/>
              <a:t>시간줄이는</a:t>
            </a:r>
            <a:r>
              <a:rPr lang="en-US" altLang="ko-KR" sz="1300" spc="-150" dirty="0"/>
              <a:t>) - </a:t>
            </a:r>
            <a:r>
              <a:rPr lang="ko-KR" altLang="en-US" sz="1300" spc="-150" dirty="0"/>
              <a:t>부딪칠 때 소리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5. </a:t>
            </a:r>
            <a:r>
              <a:rPr lang="en-US" altLang="ko-KR" sz="1300" spc="-150" dirty="0" err="1"/>
              <a:t>checkpointring</a:t>
            </a:r>
            <a:r>
              <a:rPr lang="en-US" altLang="ko-KR" sz="1300" spc="-150" dirty="0"/>
              <a:t> </a:t>
            </a:r>
            <a:r>
              <a:rPr lang="ko-KR" altLang="en-US" sz="1300" spc="-150" dirty="0"/>
              <a:t>추가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6. </a:t>
            </a:r>
            <a:r>
              <a:rPr lang="ko-KR" altLang="en-US" sz="1300" spc="-150" dirty="0"/>
              <a:t>시작 화면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7. </a:t>
            </a:r>
            <a:r>
              <a:rPr lang="ko-KR" altLang="en-US" sz="1300" spc="-150" dirty="0"/>
              <a:t>캐릭터 추가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8. </a:t>
            </a:r>
            <a:r>
              <a:rPr lang="ko-KR" altLang="en-US" sz="1300" spc="-150" dirty="0"/>
              <a:t>캐릭터 선택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9. </a:t>
            </a:r>
            <a:r>
              <a:rPr lang="ko-KR" altLang="en-US" sz="1300" spc="-150" dirty="0"/>
              <a:t>카트 색 선택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10. </a:t>
            </a:r>
            <a:r>
              <a:rPr lang="ko-KR" altLang="en-US" sz="1300" spc="-150" dirty="0"/>
              <a:t>맵 변경</a:t>
            </a:r>
            <a:endParaRPr lang="en-US" altLang="ko-KR" sz="1300" spc="-1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FD1F68-146F-12E8-B5B2-CAAD19F0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149" y="2079514"/>
            <a:ext cx="5489050" cy="3150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B1E714-CB6A-63D0-4953-F19936306280}"/>
              </a:ext>
            </a:extLst>
          </p:cNvPr>
          <p:cNvSpPr txBox="1"/>
          <p:nvPr/>
        </p:nvSpPr>
        <p:spPr>
          <a:xfrm>
            <a:off x="3253862" y="4502822"/>
            <a:ext cx="2703932" cy="211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11. </a:t>
            </a:r>
            <a:r>
              <a:rPr lang="ko-KR" altLang="en-US" sz="1300" spc="-150" dirty="0"/>
              <a:t>트랙 변경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12. title </a:t>
            </a:r>
            <a:r>
              <a:rPr lang="ko-KR" altLang="en-US" sz="1300" spc="-150" dirty="0"/>
              <a:t>변경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13. </a:t>
            </a:r>
            <a:r>
              <a:rPr lang="ko-KR" altLang="en-US" sz="1300" spc="-150" dirty="0"/>
              <a:t>마지막 체크포인트를 </a:t>
            </a:r>
            <a:r>
              <a:rPr lang="ko-KR" altLang="en-US" sz="1300" spc="-150" dirty="0" err="1"/>
              <a:t>체크포인트를</a:t>
            </a:r>
            <a:r>
              <a:rPr lang="ko-KR" altLang="en-US" sz="1300" spc="-150" dirty="0"/>
              <a:t> 다 먹은 후 먹을 수 있게 변경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14. </a:t>
            </a:r>
            <a:r>
              <a:rPr lang="ko-KR" altLang="en-US" sz="1300" spc="-150" dirty="0"/>
              <a:t>부스터 추가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 dirty="0"/>
              <a:t>15. </a:t>
            </a:r>
            <a:r>
              <a:rPr lang="ko-KR" altLang="en-US" sz="1300" spc="-150" dirty="0"/>
              <a:t>떨어지면 시작 위치로 이동</a:t>
            </a:r>
            <a:endParaRPr lang="en-US" altLang="ko-KR" sz="1300" spc="-150" dirty="0"/>
          </a:p>
          <a:p>
            <a:pPr algn="just">
              <a:lnSpc>
                <a:spcPct val="120000"/>
              </a:lnSpc>
            </a:pPr>
            <a:endParaRPr lang="en-US" altLang="ko-KR" sz="1300" spc="-150" dirty="0"/>
          </a:p>
          <a:p>
            <a:pPr algn="just">
              <a:lnSpc>
                <a:spcPct val="120000"/>
              </a:lnSpc>
            </a:pPr>
            <a:r>
              <a:rPr lang="ko-KR" altLang="en-US" sz="2000" spc="-150" dirty="0"/>
              <a:t>총 </a:t>
            </a:r>
            <a:r>
              <a:rPr lang="en-US" altLang="ko-KR" sz="2000" spc="-150" dirty="0"/>
              <a:t>15</a:t>
            </a:r>
            <a:r>
              <a:rPr lang="ko-KR" altLang="en-US" sz="2000" spc="-150" dirty="0"/>
              <a:t>가지 추가</a:t>
            </a:r>
            <a:endParaRPr lang="en-US" altLang="ko-KR" sz="2000" spc="-150" dirty="0"/>
          </a:p>
        </p:txBody>
      </p:sp>
    </p:spTree>
    <p:extLst>
      <p:ext uri="{BB962C8B-B14F-4D97-AF65-F5344CB8AC3E}">
        <p14:creationId xmlns:p14="http://schemas.microsoft.com/office/powerpoint/2010/main" val="116569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F0F17C-FC18-4643-9928-A34703BA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AB87D-ADA5-49F5-BDA9-2D3455D30BCF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491FE-F21D-4481-BC36-5BF0EE82CF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BDD5CB-B3CE-497E-8B7B-49BC6661C3BF}"/>
              </a:ext>
            </a:extLst>
          </p:cNvPr>
          <p:cNvGrpSpPr/>
          <p:nvPr/>
        </p:nvGrpSpPr>
        <p:grpSpPr>
          <a:xfrm>
            <a:off x="4028767" y="2579222"/>
            <a:ext cx="5083443" cy="2315108"/>
            <a:chOff x="4028767" y="2117558"/>
            <a:chExt cx="5083443" cy="23151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82747F-3DD6-4BB3-A2D1-442486C7EA04}"/>
                </a:ext>
              </a:extLst>
            </p:cNvPr>
            <p:cNvSpPr txBox="1"/>
            <p:nvPr/>
          </p:nvSpPr>
          <p:spPr>
            <a:xfrm>
              <a:off x="4798209" y="2117558"/>
              <a:ext cx="27286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7A67CC-F92B-4DF7-8973-3969389967A2}"/>
                </a:ext>
              </a:extLst>
            </p:cNvPr>
            <p:cNvSpPr txBox="1"/>
            <p:nvPr/>
          </p:nvSpPr>
          <p:spPr>
            <a:xfrm>
              <a:off x="4028767" y="3109227"/>
              <a:ext cx="508344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300" dirty="0">
                  <a:solidFill>
                    <a:schemeClr val="bg1"/>
                  </a:solidFill>
                </a:rPr>
                <a:t>구체적인 프로그램 모습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  <a:p>
              <a:r>
                <a:rPr lang="ko-KR" altLang="en-US" sz="4000" spc="-300" dirty="0">
                  <a:solidFill>
                    <a:schemeClr val="bg1"/>
                  </a:solidFill>
                </a:rPr>
                <a:t>및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5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17"/>
    </mc:Choice>
    <mc:Fallback xmlns="">
      <p:transition advTm="211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840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구체적인 프로그램 모습 및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196247" y="186603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1061630" y="1357565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기존 게임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1061630" y="2095869"/>
            <a:ext cx="4814883" cy="12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기존 게임 또한 레이싱 게임입니다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하지만 어떠한 장애물도 없으며 그저 제한 시간내에 모든 체크 포인트를 획득하면 이기는 단순한 게임입니다</a:t>
            </a:r>
            <a:r>
              <a:rPr lang="en-US" altLang="ko-KR" sz="1600" spc="-15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08EB1B-11CF-5E28-8E3D-D3E9CEC1EBCE}"/>
              </a:ext>
            </a:extLst>
          </p:cNvPr>
          <p:cNvCxnSpPr>
            <a:cxnSpLocks/>
          </p:cNvCxnSpPr>
          <p:nvPr/>
        </p:nvCxnSpPr>
        <p:spPr>
          <a:xfrm>
            <a:off x="5957793" y="1229360"/>
            <a:ext cx="0" cy="534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2A5353A-1588-C77E-507D-C69F6D74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15" y="2171740"/>
            <a:ext cx="5172987" cy="28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9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840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구체적인 프로그램 모습 및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196247" y="186603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1061630" y="1357565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시작 화면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1061630" y="2095869"/>
            <a:ext cx="4814883" cy="1547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게임 시작 시 먼저 시작 화면을 띄웁니다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이 화면에서 플레이어는 캐릭터 선택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및 카트의 색을 선택할 수 있으며  </a:t>
            </a:r>
            <a:r>
              <a:rPr lang="en-US" altLang="ko-KR" sz="1600" spc="-150" dirty="0"/>
              <a:t>“Controls”</a:t>
            </a:r>
            <a:r>
              <a:rPr lang="ko-KR" altLang="en-US" sz="1600" spc="-150" dirty="0"/>
              <a:t>를 누를 시 조작 방법을 </a:t>
            </a:r>
            <a:r>
              <a:rPr lang="en-US" altLang="ko-KR" sz="1600" spc="-150" dirty="0"/>
              <a:t>“Play”</a:t>
            </a:r>
            <a:r>
              <a:rPr lang="ko-KR" altLang="en-US" sz="1600" spc="-150" dirty="0"/>
              <a:t>를 누를 시 게임을 시작할 수 있습니다</a:t>
            </a:r>
            <a:r>
              <a:rPr lang="en-US" altLang="ko-KR" sz="1600" spc="-150" dirty="0"/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08EB1B-11CF-5E28-8E3D-D3E9CEC1EBCE}"/>
              </a:ext>
            </a:extLst>
          </p:cNvPr>
          <p:cNvCxnSpPr>
            <a:cxnSpLocks/>
          </p:cNvCxnSpPr>
          <p:nvPr/>
        </p:nvCxnSpPr>
        <p:spPr>
          <a:xfrm>
            <a:off x="5957793" y="1229360"/>
            <a:ext cx="0" cy="534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0D3769-2F8A-6F9E-A8D8-10D5BF85AF7A}"/>
              </a:ext>
            </a:extLst>
          </p:cNvPr>
          <p:cNvSpPr txBox="1"/>
          <p:nvPr/>
        </p:nvSpPr>
        <p:spPr>
          <a:xfrm>
            <a:off x="887287" y="3628726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캐릭터는 총 </a:t>
            </a:r>
            <a:r>
              <a:rPr lang="en-US" altLang="ko-KR" dirty="0"/>
              <a:t>3</a:t>
            </a:r>
            <a:r>
              <a:rPr lang="ko-KR" altLang="en-US" dirty="0"/>
              <a:t>개가 존재하며</a:t>
            </a:r>
            <a:endParaRPr lang="en-US" altLang="ko-KR" dirty="0"/>
          </a:p>
          <a:p>
            <a:r>
              <a:rPr lang="ko-KR" altLang="en-US" dirty="0"/>
              <a:t>카트의 색은 </a:t>
            </a:r>
            <a:r>
              <a:rPr lang="en-US" altLang="ko-KR" dirty="0"/>
              <a:t>4</a:t>
            </a:r>
            <a:r>
              <a:rPr lang="ko-KR" altLang="en-US" dirty="0"/>
              <a:t>가지 중 하나를 선택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0118CA-7584-2A3A-137C-5B0D93C7F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15" y="1887034"/>
            <a:ext cx="5090210" cy="29946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60242D-1C63-953D-2EEC-32A27FD23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7" y="4475715"/>
            <a:ext cx="3162372" cy="14789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8CC037-0828-A5AE-BAFF-DFDF7131B18B}"/>
              </a:ext>
            </a:extLst>
          </p:cNvPr>
          <p:cNvSpPr txBox="1"/>
          <p:nvPr/>
        </p:nvSpPr>
        <p:spPr>
          <a:xfrm>
            <a:off x="887287" y="6004813"/>
            <a:ext cx="4814883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&gt;&gt; Controls </a:t>
            </a:r>
            <a:r>
              <a:rPr lang="ko-KR" altLang="en-US" sz="1600" spc="-150" dirty="0"/>
              <a:t>버튼 클릭 시 나오는 화면</a:t>
            </a:r>
            <a:endParaRPr lang="en-US" altLang="ko-KR" sz="1600" spc="-150" dirty="0"/>
          </a:p>
        </p:txBody>
      </p:sp>
    </p:spTree>
    <p:extLst>
      <p:ext uri="{BB962C8B-B14F-4D97-AF65-F5344CB8AC3E}">
        <p14:creationId xmlns:p14="http://schemas.microsoft.com/office/powerpoint/2010/main" val="52412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840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캐릭터 종류 </a:t>
            </a:r>
            <a:r>
              <a:rPr lang="en-US" altLang="ko-KR" sz="3600" dirty="0">
                <a:solidFill>
                  <a:schemeClr val="accent2"/>
                </a:solidFill>
              </a:rPr>
              <a:t>(4</a:t>
            </a:r>
            <a:r>
              <a:rPr lang="ko-KR" altLang="en-US" sz="3600" dirty="0">
                <a:solidFill>
                  <a:schemeClr val="accent2"/>
                </a:solidFill>
              </a:rPr>
              <a:t>가지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830487" y="4130843"/>
            <a:ext cx="11130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&gt;&gt;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캐릭터 </a:t>
            </a:r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1            &gt;&gt;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캐릭터 </a:t>
            </a:r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2              &gt;&gt;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캐릭터</a:t>
            </a:r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3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	   	 &gt;&gt;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캐릭터 </a:t>
            </a:r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4</a:t>
            </a:r>
            <a:endParaRPr lang="ko-KR" altLang="en-US" sz="2400" spc="-1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59CC89-2969-7F42-B7CA-5F6693FA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87" y="2202073"/>
            <a:ext cx="2174240" cy="17243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9C4CA7-F4BF-F39A-D359-4C1E679C8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29" y="2202072"/>
            <a:ext cx="2302406" cy="17243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5D3617-4325-920E-9979-FF5335CA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337" y="2202072"/>
            <a:ext cx="2546952" cy="17243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38C59A6-590F-99DE-88E3-557CB69F9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391" y="2198424"/>
            <a:ext cx="2555796" cy="172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07488"/>
            <a:ext cx="840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구체적인 프로그램 모습 및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196247" y="1866037"/>
            <a:ext cx="21742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1061630" y="1357565"/>
            <a:ext cx="719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Play 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1061630" y="2095869"/>
            <a:ext cx="4814883" cy="12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3</a:t>
            </a:r>
            <a:r>
              <a:rPr lang="ko-KR" altLang="en-US" sz="1600" spc="-150" dirty="0"/>
              <a:t>초 후 게임이 시작되며 방향키를 눌러 카트를 조작할 수 있으며 카트를 잘 조작하여 여러 장애물들을 피하고 모든 체크포인트들을 지난 후 마지막 체크 포인트를 지나가게 되면 게임을 승리할 수 있습니다</a:t>
            </a:r>
            <a:r>
              <a:rPr lang="en-US" altLang="ko-KR" sz="1600" spc="-150" dirty="0"/>
              <a:t>.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29CE07-B225-F134-3D5B-369671C8F204}"/>
              </a:ext>
            </a:extLst>
          </p:cNvPr>
          <p:cNvSpPr/>
          <p:nvPr/>
        </p:nvSpPr>
        <p:spPr>
          <a:xfrm>
            <a:off x="2438400" y="-4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08EB1B-11CF-5E28-8E3D-D3E9CEC1EBCE}"/>
              </a:ext>
            </a:extLst>
          </p:cNvPr>
          <p:cNvCxnSpPr>
            <a:cxnSpLocks/>
          </p:cNvCxnSpPr>
          <p:nvPr/>
        </p:nvCxnSpPr>
        <p:spPr>
          <a:xfrm>
            <a:off x="5957793" y="1229360"/>
            <a:ext cx="0" cy="534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B422503-5F4F-05D2-E174-183B8234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70" y="2358404"/>
            <a:ext cx="5240268" cy="28631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6A6A81-0400-7C63-337D-F6025A1C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40" y="3524748"/>
            <a:ext cx="4165735" cy="26948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8260F5-9C28-0950-8E7D-2E207AAD1201}"/>
              </a:ext>
            </a:extLst>
          </p:cNvPr>
          <p:cNvSpPr txBox="1"/>
          <p:nvPr/>
        </p:nvSpPr>
        <p:spPr>
          <a:xfrm>
            <a:off x="1061629" y="6231770"/>
            <a:ext cx="4814883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&gt;&gt; Play map</a:t>
            </a:r>
            <a:r>
              <a:rPr lang="ko-KR" altLang="en-US" sz="1600" spc="-150" dirty="0"/>
              <a:t>의 모습</a:t>
            </a:r>
            <a:endParaRPr lang="en-US" altLang="ko-KR" sz="1600" spc="-150" dirty="0"/>
          </a:p>
        </p:txBody>
      </p:sp>
    </p:spTree>
    <p:extLst>
      <p:ext uri="{BB962C8B-B14F-4D97-AF65-F5344CB8AC3E}">
        <p14:creationId xmlns:p14="http://schemas.microsoft.com/office/powerpoint/2010/main" val="137424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67"/>
    </mc:Choice>
    <mc:Fallback xmlns="">
      <p:transition advTm="30867"/>
    </mc:Fallback>
  </mc:AlternateContent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857</Words>
  <Application>Microsoft Office PowerPoint</Application>
  <PresentationFormat>와이드스크린</PresentationFormat>
  <Paragraphs>190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G마켓 산스 TTF Bold</vt:lpstr>
      <vt:lpstr>G마켓 산스 TTF Light</vt:lpstr>
      <vt:lpstr>나눔스퀘어 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주병규</cp:lastModifiedBy>
  <cp:revision>57</cp:revision>
  <dcterms:created xsi:type="dcterms:W3CDTF">2020-07-12T23:40:59Z</dcterms:created>
  <dcterms:modified xsi:type="dcterms:W3CDTF">2022-12-14T04:37:10Z</dcterms:modified>
</cp:coreProperties>
</file>